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4" r:id="rId3"/>
    <p:sldMasterId id="2147483668" r:id="rId4"/>
  </p:sldMasterIdLst>
  <p:notesMasterIdLst>
    <p:notesMasterId r:id="rId15"/>
  </p:notesMasterIdLst>
  <p:sldIdLst>
    <p:sldId id="256" r:id="rId5"/>
    <p:sldId id="259" r:id="rId6"/>
    <p:sldId id="260" r:id="rId7"/>
    <p:sldId id="257" r:id="rId8"/>
    <p:sldId id="258" r:id="rId9"/>
    <p:sldId id="264" r:id="rId10"/>
    <p:sldId id="265" r:id="rId11"/>
    <p:sldId id="269" r:id="rId12"/>
    <p:sldId id="268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91" autoAdjust="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EF1D7F-40B0-4AEC-9668-3BBE90136687}" type="doc">
      <dgm:prSet loTypeId="urn:microsoft.com/office/officeart/2005/8/layout/venn2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1A0445B-6DB4-4FD7-8CED-8D4C22BD9FE0}">
      <dgm:prSet phldrT="[Текст]"/>
      <dgm:spPr/>
      <dgm:t>
        <a:bodyPr/>
        <a:lstStyle/>
        <a:p>
          <a:r>
            <a:rPr lang="ru-RU" dirty="0"/>
            <a:t>РАМ</a:t>
          </a:r>
        </a:p>
        <a:p>
          <a:r>
            <a:rPr lang="ru-RU" dirty="0"/>
            <a:t>Потенциал </a:t>
          </a:r>
        </a:p>
      </dgm:t>
    </dgm:pt>
    <dgm:pt modelId="{D7924836-7069-45BA-9A06-F32636546497}" type="parTrans" cxnId="{FF9FF9FB-AF18-4A54-9CE3-8459EDFD2854}">
      <dgm:prSet/>
      <dgm:spPr/>
      <dgm:t>
        <a:bodyPr/>
        <a:lstStyle/>
        <a:p>
          <a:endParaRPr lang="ru-RU"/>
        </a:p>
      </dgm:t>
    </dgm:pt>
    <dgm:pt modelId="{987D7398-43FA-4917-9BC3-2CEE9771A6C3}" type="sibTrans" cxnId="{FF9FF9FB-AF18-4A54-9CE3-8459EDFD2854}">
      <dgm:prSet/>
      <dgm:spPr/>
      <dgm:t>
        <a:bodyPr/>
        <a:lstStyle/>
        <a:p>
          <a:endParaRPr lang="ru-RU"/>
        </a:p>
      </dgm:t>
    </dgm:pt>
    <dgm:pt modelId="{202DF998-5E0E-4A2B-92A2-04F2C81CEF0A}">
      <dgm:prSet phldrT="[Текст]"/>
      <dgm:spPr/>
      <dgm:t>
        <a:bodyPr/>
        <a:lstStyle/>
        <a:p>
          <a:r>
            <a:rPr lang="ru-RU" dirty="0"/>
            <a:t>ТАМ </a:t>
          </a:r>
        </a:p>
        <a:p>
          <a:r>
            <a:rPr lang="ru-RU" dirty="0"/>
            <a:t>Перспектива </a:t>
          </a:r>
        </a:p>
      </dgm:t>
    </dgm:pt>
    <dgm:pt modelId="{BBD84AE2-4667-4AC7-B2AA-AA3E1128E064}" type="parTrans" cxnId="{43669576-15CB-460E-A800-F6A248DF3AD2}">
      <dgm:prSet/>
      <dgm:spPr/>
      <dgm:t>
        <a:bodyPr/>
        <a:lstStyle/>
        <a:p>
          <a:endParaRPr lang="ru-RU"/>
        </a:p>
      </dgm:t>
    </dgm:pt>
    <dgm:pt modelId="{840F7E7F-66E6-4737-AA10-CCABFAB5CA61}" type="sibTrans" cxnId="{43669576-15CB-460E-A800-F6A248DF3AD2}">
      <dgm:prSet/>
      <dgm:spPr/>
      <dgm:t>
        <a:bodyPr/>
        <a:lstStyle/>
        <a:p>
          <a:endParaRPr lang="ru-RU"/>
        </a:p>
      </dgm:t>
    </dgm:pt>
    <dgm:pt modelId="{BC20B29E-03F3-4AD0-8732-76010892B8F9}">
      <dgm:prSet phldrT="[Текст]"/>
      <dgm:spPr/>
      <dgm:t>
        <a:bodyPr/>
        <a:lstStyle/>
        <a:p>
          <a:r>
            <a:rPr lang="en-US" dirty="0"/>
            <a:t>SAM</a:t>
          </a:r>
          <a:endParaRPr lang="ru-RU" dirty="0"/>
        </a:p>
        <a:p>
          <a:r>
            <a:rPr lang="ru-RU" dirty="0"/>
            <a:t>Стратегия</a:t>
          </a:r>
        </a:p>
      </dgm:t>
    </dgm:pt>
    <dgm:pt modelId="{6E3E481A-8BA8-4F78-87F9-03FC301E350F}" type="parTrans" cxnId="{20C6A89B-2938-4208-A489-7EED96EF8265}">
      <dgm:prSet/>
      <dgm:spPr/>
      <dgm:t>
        <a:bodyPr/>
        <a:lstStyle/>
        <a:p>
          <a:endParaRPr lang="ru-RU"/>
        </a:p>
      </dgm:t>
    </dgm:pt>
    <dgm:pt modelId="{F9E29279-D676-4532-BCA5-BEE6C9B7C0EB}" type="sibTrans" cxnId="{20C6A89B-2938-4208-A489-7EED96EF8265}">
      <dgm:prSet/>
      <dgm:spPr/>
      <dgm:t>
        <a:bodyPr/>
        <a:lstStyle/>
        <a:p>
          <a:endParaRPr lang="ru-RU"/>
        </a:p>
      </dgm:t>
    </dgm:pt>
    <dgm:pt modelId="{AFD43215-0A8E-42B7-8C09-98CFB0AF1B87}">
      <dgm:prSet phldrT="[Текст]"/>
      <dgm:spPr/>
      <dgm:t>
        <a:bodyPr/>
        <a:lstStyle/>
        <a:p>
          <a:r>
            <a:rPr lang="en-US" dirty="0"/>
            <a:t>SOM</a:t>
          </a:r>
          <a:endParaRPr lang="ru-RU" dirty="0"/>
        </a:p>
        <a:p>
          <a:r>
            <a:rPr lang="ru-RU" dirty="0"/>
            <a:t>Тактика </a:t>
          </a:r>
        </a:p>
      </dgm:t>
    </dgm:pt>
    <dgm:pt modelId="{32343319-7F1B-481B-ABBE-C41D6569C9E9}" type="parTrans" cxnId="{DFE70379-5FD5-471A-8D12-AB70F00D5A7E}">
      <dgm:prSet/>
      <dgm:spPr/>
      <dgm:t>
        <a:bodyPr/>
        <a:lstStyle/>
        <a:p>
          <a:endParaRPr lang="ru-RU"/>
        </a:p>
      </dgm:t>
    </dgm:pt>
    <dgm:pt modelId="{C2C01AB8-6733-45E1-AABA-2F327F7E6186}" type="sibTrans" cxnId="{DFE70379-5FD5-471A-8D12-AB70F00D5A7E}">
      <dgm:prSet/>
      <dgm:spPr/>
      <dgm:t>
        <a:bodyPr/>
        <a:lstStyle/>
        <a:p>
          <a:endParaRPr lang="ru-RU"/>
        </a:p>
      </dgm:t>
    </dgm:pt>
    <dgm:pt modelId="{C6D77155-6CB5-438F-9F7F-9B45C80EBD8E}" type="pres">
      <dgm:prSet presAssocID="{99EF1D7F-40B0-4AEC-9668-3BBE90136687}" presName="Name0" presStyleCnt="0">
        <dgm:presLayoutVars>
          <dgm:chMax val="7"/>
          <dgm:resizeHandles val="exact"/>
        </dgm:presLayoutVars>
      </dgm:prSet>
      <dgm:spPr/>
    </dgm:pt>
    <dgm:pt modelId="{6147EC90-51B6-4272-B654-0D4A54A6189C}" type="pres">
      <dgm:prSet presAssocID="{99EF1D7F-40B0-4AEC-9668-3BBE90136687}" presName="comp1" presStyleCnt="0"/>
      <dgm:spPr/>
    </dgm:pt>
    <dgm:pt modelId="{72770960-D152-4675-A14F-212F20F2B54E}" type="pres">
      <dgm:prSet presAssocID="{99EF1D7F-40B0-4AEC-9668-3BBE90136687}" presName="circle1" presStyleLbl="node1" presStyleIdx="0" presStyleCnt="4"/>
      <dgm:spPr/>
    </dgm:pt>
    <dgm:pt modelId="{0AF66AB1-7DE5-408F-A992-9773536FB4A2}" type="pres">
      <dgm:prSet presAssocID="{99EF1D7F-40B0-4AEC-9668-3BBE90136687}" presName="c1text" presStyleLbl="node1" presStyleIdx="0" presStyleCnt="4">
        <dgm:presLayoutVars>
          <dgm:bulletEnabled val="1"/>
        </dgm:presLayoutVars>
      </dgm:prSet>
      <dgm:spPr/>
    </dgm:pt>
    <dgm:pt modelId="{0E1E7E9C-B129-46BE-A17E-DD71DBD58312}" type="pres">
      <dgm:prSet presAssocID="{99EF1D7F-40B0-4AEC-9668-3BBE90136687}" presName="comp2" presStyleCnt="0"/>
      <dgm:spPr/>
    </dgm:pt>
    <dgm:pt modelId="{6037477F-2304-4745-8DB9-4DCFE62FF2EE}" type="pres">
      <dgm:prSet presAssocID="{99EF1D7F-40B0-4AEC-9668-3BBE90136687}" presName="circle2" presStyleLbl="node1" presStyleIdx="1" presStyleCnt="4"/>
      <dgm:spPr/>
    </dgm:pt>
    <dgm:pt modelId="{83845B4B-05B1-418F-B0E9-6425071582A8}" type="pres">
      <dgm:prSet presAssocID="{99EF1D7F-40B0-4AEC-9668-3BBE90136687}" presName="c2text" presStyleLbl="node1" presStyleIdx="1" presStyleCnt="4">
        <dgm:presLayoutVars>
          <dgm:bulletEnabled val="1"/>
        </dgm:presLayoutVars>
      </dgm:prSet>
      <dgm:spPr/>
    </dgm:pt>
    <dgm:pt modelId="{B475E141-884F-4754-A288-E94C7B0A8E16}" type="pres">
      <dgm:prSet presAssocID="{99EF1D7F-40B0-4AEC-9668-3BBE90136687}" presName="comp3" presStyleCnt="0"/>
      <dgm:spPr/>
    </dgm:pt>
    <dgm:pt modelId="{C52BF4A6-3CE2-43CC-B04F-95ED78290482}" type="pres">
      <dgm:prSet presAssocID="{99EF1D7F-40B0-4AEC-9668-3BBE90136687}" presName="circle3" presStyleLbl="node1" presStyleIdx="2" presStyleCnt="4"/>
      <dgm:spPr/>
    </dgm:pt>
    <dgm:pt modelId="{DE0D36DA-2DFB-4993-BA69-EE0A1E9E681A}" type="pres">
      <dgm:prSet presAssocID="{99EF1D7F-40B0-4AEC-9668-3BBE90136687}" presName="c3text" presStyleLbl="node1" presStyleIdx="2" presStyleCnt="4">
        <dgm:presLayoutVars>
          <dgm:bulletEnabled val="1"/>
        </dgm:presLayoutVars>
      </dgm:prSet>
      <dgm:spPr/>
    </dgm:pt>
    <dgm:pt modelId="{93BAF5A9-2DEB-4043-B039-8AB057C2A237}" type="pres">
      <dgm:prSet presAssocID="{99EF1D7F-40B0-4AEC-9668-3BBE90136687}" presName="comp4" presStyleCnt="0"/>
      <dgm:spPr/>
    </dgm:pt>
    <dgm:pt modelId="{68CD171B-48A7-4FBD-8EBD-6F3447A9FA5E}" type="pres">
      <dgm:prSet presAssocID="{99EF1D7F-40B0-4AEC-9668-3BBE90136687}" presName="circle4" presStyleLbl="node1" presStyleIdx="3" presStyleCnt="4"/>
      <dgm:spPr/>
    </dgm:pt>
    <dgm:pt modelId="{82FB9B7E-9C44-4D54-B653-94512BC20D04}" type="pres">
      <dgm:prSet presAssocID="{99EF1D7F-40B0-4AEC-9668-3BBE90136687}" presName="c4text" presStyleLbl="node1" presStyleIdx="3" presStyleCnt="4">
        <dgm:presLayoutVars>
          <dgm:bulletEnabled val="1"/>
        </dgm:presLayoutVars>
      </dgm:prSet>
      <dgm:spPr/>
    </dgm:pt>
  </dgm:ptLst>
  <dgm:cxnLst>
    <dgm:cxn modelId="{3D1DA939-47E8-4C62-BE2B-37DB67556DBB}" type="presOf" srcId="{AFD43215-0A8E-42B7-8C09-98CFB0AF1B87}" destId="{68CD171B-48A7-4FBD-8EBD-6F3447A9FA5E}" srcOrd="0" destOrd="0" presId="urn:microsoft.com/office/officeart/2005/8/layout/venn2"/>
    <dgm:cxn modelId="{E792713A-A355-465F-B59E-59A346767FFF}" type="presOf" srcId="{99EF1D7F-40B0-4AEC-9668-3BBE90136687}" destId="{C6D77155-6CB5-438F-9F7F-9B45C80EBD8E}" srcOrd="0" destOrd="0" presId="urn:microsoft.com/office/officeart/2005/8/layout/venn2"/>
    <dgm:cxn modelId="{37B27A62-FFB5-47B8-81D4-A4EA108FFFB4}" type="presOf" srcId="{61A0445B-6DB4-4FD7-8CED-8D4C22BD9FE0}" destId="{72770960-D152-4675-A14F-212F20F2B54E}" srcOrd="0" destOrd="0" presId="urn:microsoft.com/office/officeart/2005/8/layout/venn2"/>
    <dgm:cxn modelId="{67465A69-9C0E-4DBA-BD7C-450745CAD480}" type="presOf" srcId="{61A0445B-6DB4-4FD7-8CED-8D4C22BD9FE0}" destId="{0AF66AB1-7DE5-408F-A992-9773536FB4A2}" srcOrd="1" destOrd="0" presId="urn:microsoft.com/office/officeart/2005/8/layout/venn2"/>
    <dgm:cxn modelId="{0BD43756-33F0-4E58-B31E-0820479D23A0}" type="presOf" srcId="{AFD43215-0A8E-42B7-8C09-98CFB0AF1B87}" destId="{82FB9B7E-9C44-4D54-B653-94512BC20D04}" srcOrd="1" destOrd="0" presId="urn:microsoft.com/office/officeart/2005/8/layout/venn2"/>
    <dgm:cxn modelId="{43669576-15CB-460E-A800-F6A248DF3AD2}" srcId="{99EF1D7F-40B0-4AEC-9668-3BBE90136687}" destId="{202DF998-5E0E-4A2B-92A2-04F2C81CEF0A}" srcOrd="1" destOrd="0" parTransId="{BBD84AE2-4667-4AC7-B2AA-AA3E1128E064}" sibTransId="{840F7E7F-66E6-4737-AA10-CCABFAB5CA61}"/>
    <dgm:cxn modelId="{DFE70379-5FD5-471A-8D12-AB70F00D5A7E}" srcId="{99EF1D7F-40B0-4AEC-9668-3BBE90136687}" destId="{AFD43215-0A8E-42B7-8C09-98CFB0AF1B87}" srcOrd="3" destOrd="0" parTransId="{32343319-7F1B-481B-ABBE-C41D6569C9E9}" sibTransId="{C2C01AB8-6733-45E1-AABA-2F327F7E6186}"/>
    <dgm:cxn modelId="{20C6A89B-2938-4208-A489-7EED96EF8265}" srcId="{99EF1D7F-40B0-4AEC-9668-3BBE90136687}" destId="{BC20B29E-03F3-4AD0-8732-76010892B8F9}" srcOrd="2" destOrd="0" parTransId="{6E3E481A-8BA8-4F78-87F9-03FC301E350F}" sibTransId="{F9E29279-D676-4532-BCA5-BEE6C9B7C0EB}"/>
    <dgm:cxn modelId="{7C9A7CD7-6D7B-4267-B0CA-002723ADA1A2}" type="presOf" srcId="{BC20B29E-03F3-4AD0-8732-76010892B8F9}" destId="{DE0D36DA-2DFB-4993-BA69-EE0A1E9E681A}" srcOrd="1" destOrd="0" presId="urn:microsoft.com/office/officeart/2005/8/layout/venn2"/>
    <dgm:cxn modelId="{3EFA76DE-3F4E-4747-9170-4B05F9A9BDAB}" type="presOf" srcId="{202DF998-5E0E-4A2B-92A2-04F2C81CEF0A}" destId="{6037477F-2304-4745-8DB9-4DCFE62FF2EE}" srcOrd="0" destOrd="0" presId="urn:microsoft.com/office/officeart/2005/8/layout/venn2"/>
    <dgm:cxn modelId="{A0335FE0-F52D-442F-9247-3E36310BA1F0}" type="presOf" srcId="{202DF998-5E0E-4A2B-92A2-04F2C81CEF0A}" destId="{83845B4B-05B1-418F-B0E9-6425071582A8}" srcOrd="1" destOrd="0" presId="urn:microsoft.com/office/officeart/2005/8/layout/venn2"/>
    <dgm:cxn modelId="{92D9CEE5-C56C-452F-A4C8-DCE46833B76B}" type="presOf" srcId="{BC20B29E-03F3-4AD0-8732-76010892B8F9}" destId="{C52BF4A6-3CE2-43CC-B04F-95ED78290482}" srcOrd="0" destOrd="0" presId="urn:microsoft.com/office/officeart/2005/8/layout/venn2"/>
    <dgm:cxn modelId="{FF9FF9FB-AF18-4A54-9CE3-8459EDFD2854}" srcId="{99EF1D7F-40B0-4AEC-9668-3BBE90136687}" destId="{61A0445B-6DB4-4FD7-8CED-8D4C22BD9FE0}" srcOrd="0" destOrd="0" parTransId="{D7924836-7069-45BA-9A06-F32636546497}" sibTransId="{987D7398-43FA-4917-9BC3-2CEE9771A6C3}"/>
    <dgm:cxn modelId="{B50A8DC1-9446-4F40-BFCD-C8EC9A95EC85}" type="presParOf" srcId="{C6D77155-6CB5-438F-9F7F-9B45C80EBD8E}" destId="{6147EC90-51B6-4272-B654-0D4A54A6189C}" srcOrd="0" destOrd="0" presId="urn:microsoft.com/office/officeart/2005/8/layout/venn2"/>
    <dgm:cxn modelId="{B0E8218F-C2EB-453A-866F-6F0C683BC80E}" type="presParOf" srcId="{6147EC90-51B6-4272-B654-0D4A54A6189C}" destId="{72770960-D152-4675-A14F-212F20F2B54E}" srcOrd="0" destOrd="0" presId="urn:microsoft.com/office/officeart/2005/8/layout/venn2"/>
    <dgm:cxn modelId="{DC4A6800-DC96-4B06-9796-7C154E99394F}" type="presParOf" srcId="{6147EC90-51B6-4272-B654-0D4A54A6189C}" destId="{0AF66AB1-7DE5-408F-A992-9773536FB4A2}" srcOrd="1" destOrd="0" presId="urn:microsoft.com/office/officeart/2005/8/layout/venn2"/>
    <dgm:cxn modelId="{8292A1D9-C8B7-435C-A0D1-3FFA706CA159}" type="presParOf" srcId="{C6D77155-6CB5-438F-9F7F-9B45C80EBD8E}" destId="{0E1E7E9C-B129-46BE-A17E-DD71DBD58312}" srcOrd="1" destOrd="0" presId="urn:microsoft.com/office/officeart/2005/8/layout/venn2"/>
    <dgm:cxn modelId="{D8417A2A-287C-4782-B750-CB0768F730DC}" type="presParOf" srcId="{0E1E7E9C-B129-46BE-A17E-DD71DBD58312}" destId="{6037477F-2304-4745-8DB9-4DCFE62FF2EE}" srcOrd="0" destOrd="0" presId="urn:microsoft.com/office/officeart/2005/8/layout/venn2"/>
    <dgm:cxn modelId="{3B8E37BD-CF96-44BB-BFFA-C38C1B99768C}" type="presParOf" srcId="{0E1E7E9C-B129-46BE-A17E-DD71DBD58312}" destId="{83845B4B-05B1-418F-B0E9-6425071582A8}" srcOrd="1" destOrd="0" presId="urn:microsoft.com/office/officeart/2005/8/layout/venn2"/>
    <dgm:cxn modelId="{C8A8E66F-C1E5-48D2-9E21-92DAAD766608}" type="presParOf" srcId="{C6D77155-6CB5-438F-9F7F-9B45C80EBD8E}" destId="{B475E141-884F-4754-A288-E94C7B0A8E16}" srcOrd="2" destOrd="0" presId="urn:microsoft.com/office/officeart/2005/8/layout/venn2"/>
    <dgm:cxn modelId="{A953160E-EBB5-459A-A43B-E34DB72CD58B}" type="presParOf" srcId="{B475E141-884F-4754-A288-E94C7B0A8E16}" destId="{C52BF4A6-3CE2-43CC-B04F-95ED78290482}" srcOrd="0" destOrd="0" presId="urn:microsoft.com/office/officeart/2005/8/layout/venn2"/>
    <dgm:cxn modelId="{852E819B-4B03-482C-8E24-801F823EA5D6}" type="presParOf" srcId="{B475E141-884F-4754-A288-E94C7B0A8E16}" destId="{DE0D36DA-2DFB-4993-BA69-EE0A1E9E681A}" srcOrd="1" destOrd="0" presId="urn:microsoft.com/office/officeart/2005/8/layout/venn2"/>
    <dgm:cxn modelId="{46A3EE62-D737-43BE-A39E-D1E0B1E3B0E1}" type="presParOf" srcId="{C6D77155-6CB5-438F-9F7F-9B45C80EBD8E}" destId="{93BAF5A9-2DEB-4043-B039-8AB057C2A237}" srcOrd="3" destOrd="0" presId="urn:microsoft.com/office/officeart/2005/8/layout/venn2"/>
    <dgm:cxn modelId="{8B3EE327-5AE0-4733-AB76-956E6A65579B}" type="presParOf" srcId="{93BAF5A9-2DEB-4043-B039-8AB057C2A237}" destId="{68CD171B-48A7-4FBD-8EBD-6F3447A9FA5E}" srcOrd="0" destOrd="0" presId="urn:microsoft.com/office/officeart/2005/8/layout/venn2"/>
    <dgm:cxn modelId="{7EE58555-DC44-4111-9238-507909FDD21C}" type="presParOf" srcId="{93BAF5A9-2DEB-4043-B039-8AB057C2A237}" destId="{82FB9B7E-9C44-4D54-B653-94512BC20D0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70960-D152-4675-A14F-212F20F2B54E}">
      <dsp:nvSpPr>
        <dsp:cNvPr id="0" name=""/>
        <dsp:cNvSpPr/>
      </dsp:nvSpPr>
      <dsp:spPr>
        <a:xfrm>
          <a:off x="1354666" y="0"/>
          <a:ext cx="5418667" cy="541866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РАМ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Потенциал </a:t>
          </a:r>
        </a:p>
      </dsp:txBody>
      <dsp:txXfrm>
        <a:off x="3306470" y="270933"/>
        <a:ext cx="1515059" cy="812800"/>
      </dsp:txXfrm>
    </dsp:sp>
    <dsp:sp modelId="{6037477F-2304-4745-8DB9-4DCFE62FF2EE}">
      <dsp:nvSpPr>
        <dsp:cNvPr id="0" name=""/>
        <dsp:cNvSpPr/>
      </dsp:nvSpPr>
      <dsp:spPr>
        <a:xfrm>
          <a:off x="1896533" y="1083733"/>
          <a:ext cx="4334933" cy="433493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ТАМ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Перспектива </a:t>
          </a:r>
        </a:p>
      </dsp:txBody>
      <dsp:txXfrm>
        <a:off x="3306470" y="1343829"/>
        <a:ext cx="1515059" cy="780288"/>
      </dsp:txXfrm>
    </dsp:sp>
    <dsp:sp modelId="{C52BF4A6-3CE2-43CC-B04F-95ED78290482}">
      <dsp:nvSpPr>
        <dsp:cNvPr id="0" name=""/>
        <dsp:cNvSpPr/>
      </dsp:nvSpPr>
      <dsp:spPr>
        <a:xfrm>
          <a:off x="2438399" y="2167466"/>
          <a:ext cx="3251200" cy="325120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SAM</a:t>
          </a:r>
          <a:endParaRPr lang="ru-RU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Стратегия</a:t>
          </a:r>
        </a:p>
      </dsp:txBody>
      <dsp:txXfrm>
        <a:off x="3306470" y="2411306"/>
        <a:ext cx="1515059" cy="731520"/>
      </dsp:txXfrm>
    </dsp:sp>
    <dsp:sp modelId="{68CD171B-48A7-4FBD-8EBD-6F3447A9FA5E}">
      <dsp:nvSpPr>
        <dsp:cNvPr id="0" name=""/>
        <dsp:cNvSpPr/>
      </dsp:nvSpPr>
      <dsp:spPr>
        <a:xfrm>
          <a:off x="2980266" y="3251200"/>
          <a:ext cx="2167466" cy="216746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SOM</a:t>
          </a:r>
          <a:endParaRPr lang="ru-RU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Тактика </a:t>
          </a:r>
        </a:p>
      </dsp:txBody>
      <dsp:txXfrm>
        <a:off x="3297684" y="3793066"/>
        <a:ext cx="1532630" cy="1083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C51B4-F9A5-46CE-87CA-F75B5211E7E4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C6ED4-742F-4F27-BA4A-3886863D2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59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83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305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 примере. 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 стране 8000 частных клиник и медицинских организаций. По прогнозам исследовательской компании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Gartner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 ближайшие три года число частных медицинских организаций увеличится на 10% — до 8800. Стоимость подписки на журнал — 32 000 тенге в год. PAM будет равен 8800 × 32 000 тенге - это около 280 млн тенге.</a:t>
            </a:r>
          </a:p>
          <a:p>
            <a:endParaRPr lang="ru-RU" dirty="0"/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медленно растущих рынков PAM почти не будет отличаться от следующего показателя — TAM. Но если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стартап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работает в инновационной отрасли, которая растёт на 100% в год, оценка PAM на несколько лет вперёд будет полезна</a:t>
            </a: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Вся ёмкость рынка приводиться в денежном эквиваленте!!!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903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 примере.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 стране 8000 клиник. Подписка на медицинско-бухгалтерский журнал стоит 32 000 тенге, это значит, что TAM составит около 256 млн тенге.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На практике TAM недостижим и даже 10% от TAM — большая победа. Близкие к 100% от TAM цифры встречаются на монополизированных рынках.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755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 примере.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 стране 8000 частных медицинских организаций, которые могут приобрести подписку на бухгалтерский онлайн-журнал. Однако только 30% таких организаций покупают бухгалтерские журналы. Вы знаете это из данных аналитики или по результатам собственных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обзвонов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 остальных 70% — разные причины отказа. Например, в бюджете нет соответствующей статьи расходов или клиники не считают нужным заботиться о бухгалтерах.</a:t>
            </a:r>
          </a:p>
          <a:p>
            <a:pPr fontAlgn="base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вариант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подсчётов, расчет идет от реального количество покупателей. SAM будет равен 8000 × 30% × 32 000 тенге (цена подписки). Получится, что число клиентов — 2400 компаний, а наш SAM — 76,8 млн тенге в год. –доступный объем рынка из всего рынка нужно убрать свою долю, а оставшееся и есть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вариант (от обратного)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подсчётов, расчёт идет от суммы которую затрачивает покупатель на приобретение товара.  Можно посчитать по-другому. Профильная консалтинговая компания ведёт статистику услуг, которые заказывают медицинские учреждения. По данным консультантов, за год клиники покупают бухгалтерские журналы на 56 тенге рублей. Это и будет наш SAM.</a:t>
            </a:r>
          </a:p>
          <a:p>
            <a:endParaRPr lang="ru-RU" dirty="0"/>
          </a:p>
          <a:p>
            <a:r>
              <a:rPr lang="ru-RU" dirty="0"/>
              <a:t>Т.е.</a:t>
            </a:r>
            <a:r>
              <a:rPr lang="ru-RU" baseline="0" dirty="0"/>
              <a:t> объем рынка который можно занять: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Объём рынка, который можно занять, если вытеснить прямых конкурентов. (70% рынка или 8000*70%*32000 = 76,8 млн. руб.) Это максимальный объём ниши, в которой работает компания. </a:t>
            </a: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793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 примере.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Почти все продажи нашему онлайн-журналу приносят прямые звонки клиентам. 70% клиник ни при каких условиях не будут покупать бухгалтерские журналы. Если менеджер попал в клинику, которая принадлежит к остальным 30%, то конверсия составит 10% (как это считать???). Одна из десяти клиник, выписывающих бухгалтерский журнал, покупает наш онлайн-сервис.</a:t>
            </a:r>
          </a:p>
          <a:p>
            <a:pPr fontAlgn="base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 SAM, напомним, относится 2400 медицинских организаций — столько готовы купить бухгалтерские журналы. Если мы все их обзвоним, то получим 240 клиентов — 10%. Подписка стоит 32 000 рублей, умножим её на число клиентов и получим 7,7 млн рублей. Это и есть наш SOM.</a:t>
            </a:r>
          </a:p>
          <a:p>
            <a:pPr fontAlgn="base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92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617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167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6ED4-742F-4F27-BA4A-3886863D234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65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73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1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4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725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55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27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93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69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463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272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64" y="4643447"/>
            <a:ext cx="3524275" cy="1285884"/>
          </a:xfrm>
        </p:spPr>
        <p:txBody>
          <a:bodyPr>
            <a:noAutofit/>
          </a:bodyPr>
          <a:lstStyle>
            <a:lvl1pPr marL="0" indent="0">
              <a:spcBef>
                <a:spcPts val="667"/>
              </a:spcBef>
              <a:buFontTx/>
              <a:buNone/>
              <a:defRPr sz="2667" baseline="0">
                <a:solidFill>
                  <a:schemeClr val="bg1"/>
                </a:solidFill>
                <a:latin typeface="Core Sans NR 35 Light" pitchFamily="34" charset="0"/>
              </a:defRPr>
            </a:lvl1pPr>
            <a:lvl2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2pPr>
            <a:lvl3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3pPr>
            <a:lvl4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4pPr>
            <a:lvl5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5pPr>
          </a:lstStyle>
          <a:p>
            <a:pPr lvl="0"/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20578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Clr>
                <a:srgbClr val="00AEEF"/>
              </a:buClr>
              <a:defRPr/>
            </a:lvl1pPr>
            <a:lvl2pPr>
              <a:buClr>
                <a:srgbClr val="00AEEF"/>
              </a:buClr>
              <a:defRPr/>
            </a:lvl2pPr>
            <a:lvl3pPr>
              <a:buClr>
                <a:srgbClr val="00AEEF"/>
              </a:buClr>
              <a:defRPr/>
            </a:lvl3pPr>
            <a:lvl4pPr>
              <a:buClr>
                <a:srgbClr val="00AEEF"/>
              </a:buClr>
              <a:defRPr/>
            </a:lvl4pPr>
            <a:lvl5pPr>
              <a:buClr>
                <a:srgbClr val="00AEE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00000" y="6246002"/>
            <a:ext cx="3619536" cy="428652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dirty="0"/>
              <a:t>ОЦЕНКА РЫНКА</a:t>
            </a:r>
          </a:p>
        </p:txBody>
      </p:sp>
    </p:spTree>
    <p:extLst>
      <p:ext uri="{BB962C8B-B14F-4D97-AF65-F5344CB8AC3E}">
        <p14:creationId xmlns:p14="http://schemas.microsoft.com/office/powerpoint/2010/main" val="64745234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240000" y="180000"/>
            <a:ext cx="11712000" cy="649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8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64" y="4643447"/>
            <a:ext cx="3524275" cy="1285884"/>
          </a:xfrm>
        </p:spPr>
        <p:txBody>
          <a:bodyPr>
            <a:noAutofit/>
          </a:bodyPr>
          <a:lstStyle>
            <a:lvl1pPr marL="0" indent="0">
              <a:spcBef>
                <a:spcPts val="667"/>
              </a:spcBef>
              <a:buFontTx/>
              <a:buNone/>
              <a:defRPr sz="2667" baseline="0">
                <a:solidFill>
                  <a:schemeClr val="bg1"/>
                </a:solidFill>
                <a:latin typeface="Core Sans NR 35 Light" pitchFamily="34" charset="0"/>
              </a:defRPr>
            </a:lvl1pPr>
            <a:lvl2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2pPr>
            <a:lvl3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3pPr>
            <a:lvl4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4pPr>
            <a:lvl5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5pPr>
          </a:lstStyle>
          <a:p>
            <a:pPr lvl="0"/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4040809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Clr>
                <a:srgbClr val="00AEEF"/>
              </a:buClr>
              <a:defRPr/>
            </a:lvl1pPr>
            <a:lvl2pPr>
              <a:buClr>
                <a:srgbClr val="00AEEF"/>
              </a:buClr>
              <a:defRPr/>
            </a:lvl2pPr>
            <a:lvl3pPr>
              <a:buClr>
                <a:srgbClr val="00AEEF"/>
              </a:buClr>
              <a:defRPr/>
            </a:lvl3pPr>
            <a:lvl4pPr>
              <a:buClr>
                <a:srgbClr val="00AEEF"/>
              </a:buClr>
              <a:defRPr/>
            </a:lvl4pPr>
            <a:lvl5pPr>
              <a:buClr>
                <a:srgbClr val="00AEE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00000" y="6246002"/>
            <a:ext cx="3619536" cy="428652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dirty="0"/>
              <a:t>ОЦЕНКА РЫНКА</a:t>
            </a:r>
          </a:p>
        </p:txBody>
      </p:sp>
    </p:spTree>
    <p:extLst>
      <p:ext uri="{BB962C8B-B14F-4D97-AF65-F5344CB8AC3E}">
        <p14:creationId xmlns:p14="http://schemas.microsoft.com/office/powerpoint/2010/main" val="98623016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240000" y="180000"/>
            <a:ext cx="11712000" cy="649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879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64" y="4643447"/>
            <a:ext cx="3524275" cy="1285884"/>
          </a:xfrm>
        </p:spPr>
        <p:txBody>
          <a:bodyPr>
            <a:noAutofit/>
          </a:bodyPr>
          <a:lstStyle>
            <a:lvl1pPr marL="0" indent="0">
              <a:spcBef>
                <a:spcPts val="667"/>
              </a:spcBef>
              <a:buFontTx/>
              <a:buNone/>
              <a:defRPr sz="2667" baseline="0">
                <a:solidFill>
                  <a:schemeClr val="bg1"/>
                </a:solidFill>
                <a:latin typeface="Core Sans NR 35 Light" pitchFamily="34" charset="0"/>
              </a:defRPr>
            </a:lvl1pPr>
            <a:lvl2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2pPr>
            <a:lvl3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3pPr>
            <a:lvl4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4pPr>
            <a:lvl5pPr>
              <a:buFontTx/>
              <a:buNone/>
              <a:defRPr sz="2667">
                <a:solidFill>
                  <a:schemeClr val="bg1"/>
                </a:solidFill>
                <a:latin typeface="Core Sans NR 35 Light" pitchFamily="34" charset="0"/>
              </a:defRPr>
            </a:lvl5pPr>
          </a:lstStyle>
          <a:p>
            <a:pPr lvl="0"/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510195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>
              <a:buClr>
                <a:srgbClr val="00AEEF"/>
              </a:buClr>
              <a:defRPr/>
            </a:lvl1pPr>
            <a:lvl2pPr>
              <a:buClr>
                <a:srgbClr val="00AEEF"/>
              </a:buClr>
              <a:defRPr/>
            </a:lvl2pPr>
            <a:lvl3pPr>
              <a:buClr>
                <a:srgbClr val="00AEEF"/>
              </a:buClr>
              <a:defRPr/>
            </a:lvl3pPr>
            <a:lvl4pPr>
              <a:buClr>
                <a:srgbClr val="00AEEF"/>
              </a:buClr>
              <a:defRPr/>
            </a:lvl4pPr>
            <a:lvl5pPr>
              <a:buClr>
                <a:srgbClr val="00AEE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00000" y="6246002"/>
            <a:ext cx="3619536" cy="428652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dirty="0"/>
              <a:t>ОЦЕНКА РЫНКА</a:t>
            </a:r>
          </a:p>
        </p:txBody>
      </p:sp>
    </p:spTree>
    <p:extLst>
      <p:ext uri="{BB962C8B-B14F-4D97-AF65-F5344CB8AC3E}">
        <p14:creationId xmlns:p14="http://schemas.microsoft.com/office/powerpoint/2010/main" val="259617162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240000" y="180000"/>
            <a:ext cx="11712000" cy="649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27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gi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gi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.gif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09104-51B7-4136-A64D-62B5E80E285B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4617E-7BAC-4055-BFF2-14EA9DBA0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5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7" name="Рисунок 6" descr="facebook-free-full-logo.gif"/>
          <p:cNvPicPr>
            <a:picLocks noChangeAspect="1"/>
          </p:cNvPicPr>
          <p:nvPr userDrawn="1"/>
        </p:nvPicPr>
        <p:blipFill>
          <a:blip r:embed="rId5" cstate="print"/>
          <a:srcRect t="35937" b="31250"/>
          <a:stretch>
            <a:fillRect/>
          </a:stretch>
        </p:blipFill>
        <p:spPr>
          <a:xfrm>
            <a:off x="476211" y="6246335"/>
            <a:ext cx="1905013" cy="4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6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Core Sans NR 35 Light" pitchFamily="34" charset="0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7" name="Рисунок 6" descr="facebook-free-full-logo.gif"/>
          <p:cNvPicPr>
            <a:picLocks noChangeAspect="1"/>
          </p:cNvPicPr>
          <p:nvPr userDrawn="1"/>
        </p:nvPicPr>
        <p:blipFill>
          <a:blip r:embed="rId5" cstate="print"/>
          <a:srcRect t="35937" b="31250"/>
          <a:stretch>
            <a:fillRect/>
          </a:stretch>
        </p:blipFill>
        <p:spPr>
          <a:xfrm>
            <a:off x="476211" y="6246335"/>
            <a:ext cx="1905013" cy="4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Core Sans NR 35 Light" pitchFamily="34" charset="0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7" name="Рисунок 6" descr="facebook-free-full-logo.gif"/>
          <p:cNvPicPr>
            <a:picLocks noChangeAspect="1"/>
          </p:cNvPicPr>
          <p:nvPr userDrawn="1"/>
        </p:nvPicPr>
        <p:blipFill>
          <a:blip r:embed="rId5" cstate="print"/>
          <a:srcRect t="35937" b="31250"/>
          <a:stretch>
            <a:fillRect/>
          </a:stretch>
        </p:blipFill>
        <p:spPr>
          <a:xfrm>
            <a:off x="476211" y="6246335"/>
            <a:ext cx="1905013" cy="4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4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Core Sans NR 35 Light" pitchFamily="34" charset="0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Core Sans NR 35 Light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rends.google.ru/trends/?geo=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.png"/><Relationship Id="rId7" Type="http://schemas.openxmlformats.org/officeDocument/2006/relationships/hyperlink" Target="https://nsportal.ru/nachalnaya-shkola/zdorovyy-obraz-zhizni/2020/06/05/issledovatelskiy-proekt-sedobnaya-posuda-ka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slide-share.ru/sedobnaya-posuda-kak-vid-ehkologicheskogo-biznesa-401645" TargetMode="External"/><Relationship Id="rId5" Type="http://schemas.openxmlformats.org/officeDocument/2006/relationships/hyperlink" Target="https://infourok.ru/issledovatelsko-tvorcheskij-proekt-sedobnaya-posuda-4029801.html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entrepreneur.saby.kz/projects/2019/4379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9900" y="1395602"/>
            <a:ext cx="4460341" cy="132207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Ёмкость рынка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31" y="270159"/>
            <a:ext cx="2711540" cy="874100"/>
          </a:xfrm>
          <a:prstGeom prst="rect">
            <a:avLst/>
          </a:prstGeom>
        </p:spPr>
      </p:pic>
      <p:pic>
        <p:nvPicPr>
          <p:cNvPr id="3" name="Picture 2" descr="идеи бизнеса для женщи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81973"/>
            <a:ext cx="6096001" cy="466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525" y="5700120"/>
            <a:ext cx="9144000" cy="861646"/>
          </a:xfrm>
        </p:spPr>
        <p:txBody>
          <a:bodyPr>
            <a:normAutofit/>
          </a:bodyPr>
          <a:lstStyle/>
          <a:p>
            <a:pPr algn="l"/>
            <a:r>
              <a:rPr lang="ru-RU" sz="1600" dirty="0" err="1"/>
              <a:t>Закимова</a:t>
            </a:r>
            <a:r>
              <a:rPr lang="ru-RU" sz="1600" dirty="0"/>
              <a:t> А.М. – декан бизнес школы ВКТУ им. Д. </a:t>
            </a:r>
            <a:r>
              <a:rPr lang="ru-RU" sz="1600" dirty="0" err="1"/>
              <a:t>Серикбаева</a:t>
            </a:r>
            <a:r>
              <a:rPr lang="ru-RU" sz="1600" dirty="0"/>
              <a:t>, к.э.н., МВА</a:t>
            </a:r>
          </a:p>
        </p:txBody>
      </p:sp>
    </p:spTree>
    <p:extLst>
      <p:ext uri="{BB962C8B-B14F-4D97-AF65-F5344CB8AC3E}">
        <p14:creationId xmlns:p14="http://schemas.microsoft.com/office/powerpoint/2010/main" val="303637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Зачем нужно оценивать рынок?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4797"/>
            <a:ext cx="11439061" cy="460851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Как правило, </a:t>
            </a:r>
            <a:r>
              <a:rPr lang="ru-RU" dirty="0" err="1"/>
              <a:t>стартап</a:t>
            </a:r>
            <a:r>
              <a:rPr lang="ru-RU" dirty="0"/>
              <a:t> начинается с прикольной идеи, а не с оценки рынка !</a:t>
            </a:r>
          </a:p>
          <a:p>
            <a:r>
              <a:rPr lang="ru-RU" dirty="0"/>
              <a:t>Каждый </a:t>
            </a:r>
            <a:r>
              <a:rPr lang="ru-RU" dirty="0" err="1"/>
              <a:t>стартапер</a:t>
            </a:r>
            <a:r>
              <a:rPr lang="ru-RU" dirty="0"/>
              <a:t> хочет стать </a:t>
            </a:r>
            <a:r>
              <a:rPr lang="ru-RU" dirty="0" err="1"/>
              <a:t>Цукербергом</a:t>
            </a:r>
            <a:r>
              <a:rPr lang="ru-RU" dirty="0"/>
              <a:t> и планирует заработать на этом </a:t>
            </a:r>
            <a:r>
              <a:rPr lang="ru-RU" dirty="0" err="1"/>
              <a:t>стартапе</a:t>
            </a:r>
            <a:r>
              <a:rPr lang="ru-RU" dirty="0"/>
              <a:t> миллиарды</a:t>
            </a:r>
          </a:p>
          <a:p>
            <a:r>
              <a:rPr lang="ru-RU" dirty="0"/>
              <a:t>Он пытается развивать бизнес сам, либо приходит к инвестору за инвестициями в ускорение</a:t>
            </a:r>
          </a:p>
          <a:p>
            <a:endParaRPr lang="ru-RU" sz="2667" dirty="0"/>
          </a:p>
          <a:p>
            <a:pPr marL="0" indent="0" algn="ctr">
              <a:buNone/>
            </a:pPr>
            <a:endParaRPr lang="ru-RU" sz="4533" b="1" dirty="0">
              <a:solidFill>
                <a:srgbClr val="00A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68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984" y="353960"/>
            <a:ext cx="11439061" cy="2318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z="2667" dirty="0"/>
          </a:p>
          <a:p>
            <a:pPr marL="0" indent="0" algn="ctr">
              <a:buNone/>
            </a:pPr>
            <a:r>
              <a:rPr lang="ru-RU" sz="4533" b="1" dirty="0">
                <a:solidFill>
                  <a:srgbClr val="00AEEF"/>
                </a:solidFill>
              </a:rPr>
              <a:t>И тут-то требуется посчитать – а насколько реальны ожидания </a:t>
            </a:r>
            <a:r>
              <a:rPr lang="ru-RU" sz="4533" b="1" dirty="0" err="1">
                <a:solidFill>
                  <a:srgbClr val="00AEEF"/>
                </a:solidFill>
              </a:rPr>
              <a:t>стартапа</a:t>
            </a:r>
            <a:r>
              <a:rPr lang="ru-RU" sz="4533" b="1" dirty="0">
                <a:solidFill>
                  <a:srgbClr val="00AEEF"/>
                </a:solidFill>
              </a:rPr>
              <a:t> относительно развития его бизнеса?</a:t>
            </a:r>
          </a:p>
        </p:txBody>
      </p:sp>
      <p:sp>
        <p:nvSpPr>
          <p:cNvPr id="4" name="Название 1"/>
          <p:cNvSpPr>
            <a:spLocks noGrp="1"/>
          </p:cNvSpPr>
          <p:nvPr>
            <p:ph type="title"/>
          </p:nvPr>
        </p:nvSpPr>
        <p:spPr>
          <a:xfrm>
            <a:off x="501445" y="4784179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AEEF"/>
                </a:solidFill>
              </a:rPr>
              <a:t>А есть ли у вас рынок чтобы заработать </a:t>
            </a:r>
            <a:br>
              <a:rPr lang="ru-RU" sz="4000" b="1" dirty="0">
                <a:solidFill>
                  <a:srgbClr val="00AEEF"/>
                </a:solidFill>
              </a:rPr>
            </a:br>
            <a:r>
              <a:rPr lang="ru-RU" sz="4000" b="1" dirty="0">
                <a:solidFill>
                  <a:srgbClr val="00AEEF"/>
                </a:solidFill>
              </a:rPr>
              <a:t>100 миллионов ?</a:t>
            </a:r>
          </a:p>
        </p:txBody>
      </p:sp>
      <p:sp>
        <p:nvSpPr>
          <p:cNvPr id="5" name="Название 1"/>
          <p:cNvSpPr txBox="1">
            <a:spLocks/>
          </p:cNvSpPr>
          <p:nvPr/>
        </p:nvSpPr>
        <p:spPr>
          <a:xfrm>
            <a:off x="2743200" y="2901068"/>
            <a:ext cx="627298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e Sans NR 35 Light" pitchFamily="34" charset="0"/>
                <a:ea typeface="+mj-ea"/>
                <a:cs typeface="+mj-cs"/>
              </a:defRPr>
            </a:lvl1pPr>
          </a:lstStyle>
          <a:p>
            <a:r>
              <a:rPr lang="ru-RU" sz="5867" dirty="0"/>
              <a:t>Внимание, вопрос!</a:t>
            </a:r>
          </a:p>
        </p:txBody>
      </p:sp>
    </p:spTree>
    <p:extLst>
      <p:ext uri="{BB962C8B-B14F-4D97-AF65-F5344CB8AC3E}">
        <p14:creationId xmlns:p14="http://schemas.microsoft.com/office/powerpoint/2010/main" val="2576949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1043271" y="1787295"/>
            <a:ext cx="3216757" cy="3114392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03195"/>
            <a:ext cx="10515600" cy="7303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1 шаг. </a:t>
            </a:r>
            <a:r>
              <a:rPr lang="ru-RU" dirty="0"/>
              <a:t>Расчет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 (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Available Market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– </a:t>
            </a:r>
            <a:r>
              <a:rPr lang="ru-RU" dirty="0"/>
              <a:t> потенциально доступный рынок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996" y="3071812"/>
            <a:ext cx="3068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= 100% рынка + прогнозы роста/падения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18360" y="1748732"/>
            <a:ext cx="5535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весь объём рынка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учётом того,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изменится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интересующее вас время.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18360" y="2748647"/>
            <a:ext cx="56523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Рынки могут падать или расти — PAM это учитывает. Показатель считают, чтобы понять, как меняется рынок, — и так оценить перспективы продукта. Это самый масштабный показатель в изучении ёмкости рынка.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35623" y="3071812"/>
            <a:ext cx="620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РАМ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6524" y="5146787"/>
            <a:ext cx="4385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Глобальный объём рынка и его тенденции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18360" y="4901687"/>
            <a:ext cx="56885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Источники: информация находящаяся в открытом доступе (статистика и отчеты). Аналитические прогнозы экспертов.   Отраслевые отчеты и прогнозы. 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u="sng" dirty="0">
                <a:hlinkClick r:id="rId3"/>
              </a:rPr>
              <a:t>https://trends.google.ru/trends/?geo=RU</a:t>
            </a:r>
            <a:r>
              <a:rPr lang="ru-RU" sz="2000" dirty="0"/>
              <a:t> 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7763" y="5916869"/>
            <a:ext cx="449464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Внимание!!!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исследуете не отдельный субъект рынка, а в целом отрасль/рынок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ирог 25"/>
          <p:cNvSpPr/>
          <p:nvPr/>
        </p:nvSpPr>
        <p:spPr>
          <a:xfrm rot="11536554">
            <a:off x="3050254" y="3514482"/>
            <a:ext cx="2674180" cy="2299380"/>
          </a:xfrm>
          <a:prstGeom prst="pie">
            <a:avLst>
              <a:gd name="adj1" fmla="val 0"/>
              <a:gd name="adj2" fmla="val 2482708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ирог 26"/>
          <p:cNvSpPr/>
          <p:nvPr/>
        </p:nvSpPr>
        <p:spPr>
          <a:xfrm rot="3233752" flipH="1">
            <a:off x="451729" y="1548478"/>
            <a:ext cx="2775062" cy="2181463"/>
          </a:xfrm>
          <a:prstGeom prst="pie">
            <a:avLst>
              <a:gd name="adj1" fmla="val 0"/>
              <a:gd name="adj2" fmla="val 2410893"/>
            </a:avLst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6763" y="1976818"/>
            <a:ext cx="82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+ 10%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71350" y="4002567"/>
            <a:ext cx="733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- 10%</a:t>
            </a:r>
          </a:p>
        </p:txBody>
      </p:sp>
    </p:spTree>
    <p:extLst>
      <p:ext uri="{BB962C8B-B14F-4D97-AF65-F5344CB8AC3E}">
        <p14:creationId xmlns:p14="http://schemas.microsoft.com/office/powerpoint/2010/main" val="190808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092" y="279064"/>
            <a:ext cx="11704320" cy="1325563"/>
          </a:xfrm>
        </p:spPr>
        <p:txBody>
          <a:bodyPr/>
          <a:lstStyle/>
          <a:p>
            <a:pPr algn="ctr">
              <a:tabLst>
                <a:tab pos="85725" algn="l"/>
                <a:tab pos="538163" algn="l"/>
              </a:tabLst>
            </a:pPr>
            <a:r>
              <a:rPr lang="ru-RU" b="1" dirty="0"/>
              <a:t>2 шаг. </a:t>
            </a:r>
            <a:r>
              <a:rPr lang="ru-RU" dirty="0"/>
              <a:t>Расчет </a:t>
            </a:r>
            <a:r>
              <a:rPr lang="ru-RU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 (</a:t>
            </a:r>
            <a:r>
              <a:rPr lang="ru-RU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  <a:r>
              <a:rPr lang="ru-RU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Addressable</a:t>
            </a:r>
            <a:r>
              <a:rPr lang="ru-RU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</a:t>
            </a:r>
            <a:r>
              <a:rPr lang="ru-RU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ru-RU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/>
              <a:t> — общий объём рынка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81252" y="1844257"/>
            <a:ext cx="5535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b="1" dirty="0"/>
              <a:t>Учитывает всех потенциальных клиентов</a:t>
            </a:r>
            <a:r>
              <a:rPr lang="ru-RU" sz="2000" dirty="0"/>
              <a:t> — в том числе тех, кто уже покупает у ваших конкурентов или даже не покупает товары-аналоги.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2691" y="5218935"/>
            <a:ext cx="4496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 тоже самое что и РАМ, только без прогноза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81252" y="368005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TAM — это </a:t>
            </a:r>
            <a:r>
              <a:rPr lang="ru-RU" sz="2000" b="1" dirty="0"/>
              <a:t>предел роста компании</a:t>
            </a:r>
            <a:r>
              <a:rPr lang="ru-RU" sz="2000" dirty="0"/>
              <a:t>. Показатель демонстрирует перспективы продукта, если он сможет занять весь рынок. </a:t>
            </a:r>
          </a:p>
          <a:p>
            <a:pPr marL="342900" indent="-342900" fontAlgn="base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TAM определяет, есть ли у компании потенциал для расширения на рынке.</a:t>
            </a:r>
          </a:p>
        </p:txBody>
      </p:sp>
      <p:sp>
        <p:nvSpPr>
          <p:cNvPr id="9" name="Овал 8"/>
          <p:cNvSpPr/>
          <p:nvPr/>
        </p:nvSpPr>
        <p:spPr>
          <a:xfrm>
            <a:off x="1276839" y="1844257"/>
            <a:ext cx="3334490" cy="309786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64727" y="3167696"/>
            <a:ext cx="3322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ТАМ = 100% рынка в денежном </a:t>
            </a:r>
          </a:p>
          <a:p>
            <a:pPr algn="ctr"/>
            <a:r>
              <a:rPr lang="ru-RU" dirty="0"/>
              <a:t>эквиваленте   </a:t>
            </a:r>
          </a:p>
        </p:txBody>
      </p:sp>
    </p:spTree>
    <p:extLst>
      <p:ext uri="{BB962C8B-B14F-4D97-AF65-F5344CB8AC3E}">
        <p14:creationId xmlns:p14="http://schemas.microsoft.com/office/powerpoint/2010/main" val="266160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26" y="279064"/>
            <a:ext cx="12123174" cy="1325563"/>
          </a:xfrm>
        </p:spPr>
        <p:txBody>
          <a:bodyPr>
            <a:normAutofit/>
          </a:bodyPr>
          <a:lstStyle/>
          <a:p>
            <a:pPr algn="ctr">
              <a:tabLst>
                <a:tab pos="85725" algn="l"/>
                <a:tab pos="538163" algn="l"/>
              </a:tabLst>
            </a:pPr>
            <a:r>
              <a:rPr lang="ru-RU" sz="4000" b="1" dirty="0"/>
              <a:t>3 шаг. </a:t>
            </a:r>
            <a:r>
              <a:rPr lang="ru-RU" sz="4000" dirty="0"/>
              <a:t>Расчет </a:t>
            </a:r>
            <a:r>
              <a:rPr lang="en-US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 (Served/Serviceable Available Market) </a:t>
            </a:r>
            <a:b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/>
              <a:t>— </a:t>
            </a:r>
            <a:r>
              <a:rPr lang="ru-RU" sz="4000" dirty="0"/>
              <a:t>доступный объём рынка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81252" y="1807050"/>
            <a:ext cx="55354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SAM — это рынок прямых конкурентов и аналогов.</a:t>
            </a:r>
          </a:p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SAM показывает, сколько денег уже тратится на решения, похожие на ваше. </a:t>
            </a:r>
          </a:p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Расчет </a:t>
            </a:r>
            <a:r>
              <a:rPr lang="en-US" sz="2000" dirty="0"/>
              <a:t>SAM </a:t>
            </a:r>
            <a:r>
              <a:rPr lang="ru-RU" sz="2000" dirty="0"/>
              <a:t>покажет объём рынка, если вытеснить прямых конкурентов (условно 30% рынка) </a:t>
            </a:r>
          </a:p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Источники: данные аналитиков, отраслевые исследования, отзывы, отчеты по продажам, мониторинг заказов конкурентов  и т.д.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81252" y="368005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ru-RU" sz="2000" dirty="0"/>
          </a:p>
        </p:txBody>
      </p:sp>
      <p:sp>
        <p:nvSpPr>
          <p:cNvPr id="3" name="Хорда 2"/>
          <p:cNvSpPr/>
          <p:nvPr/>
        </p:nvSpPr>
        <p:spPr>
          <a:xfrm>
            <a:off x="1288026" y="2295375"/>
            <a:ext cx="3008671" cy="2768237"/>
          </a:xfrm>
          <a:prstGeom prst="chord">
            <a:avLst>
              <a:gd name="adj1" fmla="val 2700000"/>
              <a:gd name="adj2" fmla="val 227983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ирог 6"/>
          <p:cNvSpPr/>
          <p:nvPr/>
        </p:nvSpPr>
        <p:spPr>
          <a:xfrm>
            <a:off x="1288025" y="2295376"/>
            <a:ext cx="3008672" cy="2768236"/>
          </a:xfrm>
          <a:prstGeom prst="pie">
            <a:avLst>
              <a:gd name="adj1" fmla="val 1689372"/>
              <a:gd name="adj2" fmla="val 16200000"/>
            </a:avLst>
          </a:prstGeom>
          <a:pattFill prst="wdUpDiag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00516" y="3033162"/>
            <a:ext cx="1396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22322" y="3710829"/>
            <a:ext cx="10815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70%</a:t>
            </a: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972231" y="1604627"/>
            <a:ext cx="2009021" cy="916179"/>
          </a:xfrm>
          <a:prstGeom prst="wedgeRoundRectCallout">
            <a:avLst>
              <a:gd name="adj1" fmla="val -74951"/>
              <a:gd name="adj2" fmla="val 6375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Толька эта доля приобретает аналогичные вашему товары и услуги 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12953" y="5296271"/>
            <a:ext cx="2009021" cy="916179"/>
          </a:xfrm>
          <a:prstGeom prst="wedgeRoundRectCallout">
            <a:avLst>
              <a:gd name="adj1" fmla="val 41528"/>
              <a:gd name="adj2" fmla="val -11546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Решают вопросы другим способом. Отказы по разным причинам  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119716" y="3578942"/>
            <a:ext cx="2123768" cy="540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ая прямоугольная выноска 18"/>
          <p:cNvSpPr/>
          <p:nvPr/>
        </p:nvSpPr>
        <p:spPr>
          <a:xfrm>
            <a:off x="2900516" y="5567213"/>
            <a:ext cx="1809136" cy="983227"/>
          </a:xfrm>
          <a:prstGeom prst="wedgeRoundRectCallout">
            <a:avLst>
              <a:gd name="adj1" fmla="val -87484"/>
              <a:gd name="adj2" fmla="val -1350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Что делать с ними????</a:t>
            </a:r>
          </a:p>
        </p:txBody>
      </p:sp>
    </p:spTree>
    <p:extLst>
      <p:ext uri="{BB962C8B-B14F-4D97-AF65-F5344CB8AC3E}">
        <p14:creationId xmlns:p14="http://schemas.microsoft.com/office/powerpoint/2010/main" val="1228798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531024" y="2819249"/>
            <a:ext cx="3008672" cy="2768237"/>
            <a:chOff x="1288025" y="2295375"/>
            <a:chExt cx="3008672" cy="2768237"/>
          </a:xfrm>
        </p:grpSpPr>
        <p:sp>
          <p:nvSpPr>
            <p:cNvPr id="3" name="Хорда 2"/>
            <p:cNvSpPr/>
            <p:nvPr/>
          </p:nvSpPr>
          <p:spPr>
            <a:xfrm>
              <a:off x="1288026" y="2295375"/>
              <a:ext cx="3008671" cy="2768237"/>
            </a:xfrm>
            <a:prstGeom prst="chord">
              <a:avLst>
                <a:gd name="adj1" fmla="val 2700000"/>
                <a:gd name="adj2" fmla="val 2279839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Пирог 6"/>
            <p:cNvSpPr/>
            <p:nvPr/>
          </p:nvSpPr>
          <p:spPr>
            <a:xfrm>
              <a:off x="1288025" y="2295376"/>
              <a:ext cx="3008672" cy="2768236"/>
            </a:xfrm>
            <a:prstGeom prst="pie">
              <a:avLst>
                <a:gd name="adj1" fmla="val 1689372"/>
                <a:gd name="adj2" fmla="val 16200000"/>
              </a:avLst>
            </a:prstGeom>
            <a:pattFill prst="wdUp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00516" y="3033162"/>
              <a:ext cx="13961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30%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22322" y="3710829"/>
              <a:ext cx="108154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70%</a:t>
              </a:r>
            </a:p>
          </p:txBody>
        </p:sp>
        <p:sp>
          <p:nvSpPr>
            <p:cNvPr id="6" name="Счетверенная стрелка 5"/>
            <p:cNvSpPr/>
            <p:nvPr/>
          </p:nvSpPr>
          <p:spPr>
            <a:xfrm rot="2722051">
              <a:off x="1439409" y="3359752"/>
              <a:ext cx="1447373" cy="1266825"/>
            </a:xfrm>
            <a:prstGeom prst="quadArrow">
              <a:avLst>
                <a:gd name="adj1" fmla="val 5488"/>
                <a:gd name="adj2" fmla="val 21784"/>
                <a:gd name="adj3" fmla="val 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26" y="279064"/>
            <a:ext cx="12123174" cy="1325563"/>
          </a:xfrm>
        </p:spPr>
        <p:txBody>
          <a:bodyPr>
            <a:normAutofit/>
          </a:bodyPr>
          <a:lstStyle/>
          <a:p>
            <a:pPr algn="ctr">
              <a:tabLst>
                <a:tab pos="85725" algn="l"/>
                <a:tab pos="538163" algn="l"/>
              </a:tabLst>
            </a:pPr>
            <a:r>
              <a:rPr lang="ru-RU" sz="4000" b="1" dirty="0"/>
              <a:t>4 шаг. </a:t>
            </a:r>
            <a:r>
              <a:rPr lang="ru-RU" sz="4000" dirty="0"/>
              <a:t>Расчет</a:t>
            </a:r>
            <a:r>
              <a:rPr lang="ru-RU" sz="4000" b="1" dirty="0"/>
              <a:t> </a:t>
            </a:r>
            <a:r>
              <a:rPr lang="en-US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 (Serviceable &amp; Obtainable Market)</a:t>
            </a:r>
            <a:b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/>
              <a:t> — </a:t>
            </a:r>
            <a:r>
              <a:rPr lang="ru-RU" sz="4000" dirty="0"/>
              <a:t>реально достижимый объём рынка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81252" y="1807050"/>
            <a:ext cx="6096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prstClr val="black"/>
                </a:solidFill>
              </a:rPr>
              <a:t>Это объём продаж, который компания может получить с помощью доступных ей инструментов.</a:t>
            </a:r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r>
              <a:rPr lang="en-US" sz="2000" dirty="0"/>
              <a:t>SOM </a:t>
            </a:r>
            <a:r>
              <a:rPr lang="ru-RU" sz="2000" dirty="0"/>
              <a:t>показывает какой объём рынка можно получить с помощью существующей стратегии. </a:t>
            </a:r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SOM исключает клиентов, которые потенциально есть на рынке, но компания не сможет до них достучаться. (условно 70%)</a:t>
            </a:r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r>
              <a:rPr lang="ru-RU" sz="2000" dirty="0"/>
              <a:t> Показатель учитывает конкуренцию, конверсию продаж в компании и другие факторы.</a:t>
            </a:r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endParaRPr lang="ru-RU" sz="2000" dirty="0"/>
          </a:p>
          <a:p>
            <a:pPr fontAlgn="base">
              <a:buClr>
                <a:srgbClr val="5B9BD5">
                  <a:lumMod val="50000"/>
                </a:srgbClr>
              </a:buClr>
            </a:pPr>
            <a:endParaRPr lang="ru-RU" sz="2000" dirty="0"/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 fontAlgn="base">
              <a:buClr>
                <a:srgbClr val="5B9BD5">
                  <a:lumMod val="50000"/>
                </a:srgbClr>
              </a:buClr>
              <a:buFont typeface="Wingdings" panose="05000000000000000000" pitchFamily="2" charset="2"/>
              <a:buChar char="q"/>
            </a:pP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81252" y="368005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buClr>
                <a:srgbClr val="70AD47"/>
              </a:buClr>
              <a:buFont typeface="Wingdings" panose="05000000000000000000" pitchFamily="2" charset="2"/>
              <a:buChar char="q"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 fontAlgn="base">
              <a:buClr>
                <a:srgbClr val="70AD47"/>
              </a:buClr>
              <a:buFont typeface="Wingdings" panose="05000000000000000000" pitchFamily="2" charset="2"/>
              <a:buChar char="q"/>
            </a:pP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333750" y="2122741"/>
            <a:ext cx="2011171" cy="916179"/>
          </a:xfrm>
          <a:prstGeom prst="wedgeRoundRectCallout">
            <a:avLst>
              <a:gd name="adj1" fmla="val -55907"/>
              <a:gd name="adj2" fmla="val 9806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44546A"/>
                </a:solidFill>
              </a:rPr>
              <a:t>Доля реально потребляющих аналогичный продукт на рынке </a:t>
            </a:r>
          </a:p>
        </p:txBody>
      </p:sp>
      <p:sp>
        <p:nvSpPr>
          <p:cNvPr id="10" name="Пирог 9"/>
          <p:cNvSpPr/>
          <p:nvPr/>
        </p:nvSpPr>
        <p:spPr>
          <a:xfrm>
            <a:off x="531023" y="2819250"/>
            <a:ext cx="3008673" cy="2768237"/>
          </a:xfrm>
          <a:prstGeom prst="pie">
            <a:avLst>
              <a:gd name="adj1" fmla="val 21063651"/>
              <a:gd name="adj2" fmla="val 1688195"/>
            </a:avLst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539696" y="4881035"/>
            <a:ext cx="2247901" cy="746037"/>
          </a:xfrm>
          <a:prstGeom prst="wedgeRoundRectCallout">
            <a:avLst>
              <a:gd name="adj1" fmla="val -65675"/>
              <a:gd name="adj2" fmla="val -9326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Та доля которую мы получили в результате работы с клиентом (условно 10%), хотя работали со всеми 30%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18079" y="4044651"/>
            <a:ext cx="1334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10%*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21797" y="3084648"/>
            <a:ext cx="1730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20%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37177" y="5937774"/>
            <a:ext cx="5550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Clr>
                <a:srgbClr val="5B9BD5">
                  <a:lumMod val="50000"/>
                </a:srgbClr>
              </a:buClr>
            </a:pPr>
            <a:r>
              <a:rPr lang="ru-RU" dirty="0"/>
              <a:t>*- работа с клиентом и применение инструментов маркетинга! </a:t>
            </a:r>
          </a:p>
        </p:txBody>
      </p:sp>
    </p:spTree>
    <p:extLst>
      <p:ext uri="{BB962C8B-B14F-4D97-AF65-F5344CB8AC3E}">
        <p14:creationId xmlns:p14="http://schemas.microsoft.com/office/powerpoint/2010/main" val="352388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609600" y="1672423"/>
            <a:ext cx="5813266" cy="2880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rgbClr val="FF0000"/>
                </a:solidFill>
              </a:rPr>
              <a:t>РАМ</a:t>
            </a:r>
            <a:r>
              <a:rPr lang="ru-RU" sz="1600" b="1" dirty="0">
                <a:solidFill>
                  <a:srgbClr val="00B050"/>
                </a:solidFill>
              </a:rPr>
              <a:t> </a:t>
            </a:r>
            <a:r>
              <a:rPr lang="ru-RU" sz="1600" b="1" dirty="0"/>
              <a:t>(</a:t>
            </a:r>
            <a:r>
              <a:rPr lang="en-US" sz="1600" b="1" dirty="0"/>
              <a:t>Potential Available Market</a:t>
            </a:r>
            <a:r>
              <a:rPr lang="ru-RU" sz="1600" b="1" dirty="0"/>
              <a:t>)</a:t>
            </a:r>
            <a:r>
              <a:rPr lang="en-US" sz="1600" b="1" dirty="0"/>
              <a:t> </a:t>
            </a:r>
            <a:endParaRPr lang="ru-RU" sz="1600" b="1" dirty="0"/>
          </a:p>
          <a:p>
            <a:pPr marL="0" indent="0">
              <a:buNone/>
            </a:pPr>
            <a:r>
              <a:rPr lang="ru-RU" sz="1600" dirty="0"/>
              <a:t>Потенциально доступный рынок с учетом прогнозов падения или роста </a:t>
            </a:r>
          </a:p>
          <a:p>
            <a:pPr marL="0" indent="0">
              <a:buNone/>
            </a:pPr>
            <a:endParaRPr lang="ru-RU" sz="1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92D050"/>
                </a:solidFill>
              </a:rPr>
              <a:t>TAM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/>
              <a:t>(Total available market)</a:t>
            </a:r>
          </a:p>
          <a:p>
            <a:pPr marL="0" indent="0">
              <a:buNone/>
            </a:pPr>
            <a:r>
              <a:rPr lang="ru-RU" sz="1600" dirty="0"/>
              <a:t>Общий рынок всех подобных товаров во всех сегментах и каналах</a:t>
            </a:r>
            <a:endParaRPr lang="en-US" sz="1600" dirty="0"/>
          </a:p>
          <a:p>
            <a:endParaRPr lang="ru-RU" sz="16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7030A0"/>
                </a:solidFill>
              </a:rPr>
              <a:t>SAM</a:t>
            </a:r>
            <a:r>
              <a:rPr lang="en-US" sz="1600" b="1" dirty="0">
                <a:solidFill>
                  <a:srgbClr val="00B050"/>
                </a:solidFill>
              </a:rPr>
              <a:t> </a:t>
            </a:r>
            <a:r>
              <a:rPr lang="en-US" sz="1600" b="1" dirty="0"/>
              <a:t>(Serviceable Available Market)</a:t>
            </a:r>
            <a:endParaRPr lang="ru-RU" sz="1600" b="1" dirty="0"/>
          </a:p>
          <a:p>
            <a:pPr marL="0" indent="0">
              <a:buNone/>
            </a:pPr>
            <a:r>
              <a:rPr lang="ru-RU" sz="1600" dirty="0"/>
              <a:t>Рынок, который может взять ВАШ товар, в силу специфики его работы или технологии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</a:rPr>
              <a:t>SOM</a:t>
            </a:r>
            <a:r>
              <a:rPr lang="en-US" sz="1600" b="1" dirty="0">
                <a:solidFill>
                  <a:srgbClr val="C00000"/>
                </a:solidFill>
              </a:rPr>
              <a:t> </a:t>
            </a:r>
            <a:r>
              <a:rPr lang="en-US" sz="1600" b="1" dirty="0"/>
              <a:t>(Serviceable Obtainable Market)</a:t>
            </a:r>
            <a:endParaRPr lang="ru-RU" sz="1600" b="1" dirty="0"/>
          </a:p>
          <a:p>
            <a:pPr marL="0" indent="0">
              <a:buNone/>
            </a:pPr>
            <a:r>
              <a:rPr lang="ru-RU" sz="1600" dirty="0"/>
              <a:t>Порция рынка </a:t>
            </a:r>
            <a:r>
              <a:rPr lang="en-US" sz="1600" dirty="0"/>
              <a:t>SAM, </a:t>
            </a:r>
            <a:r>
              <a:rPr lang="ru-RU" sz="1600" dirty="0"/>
              <a:t>которую ВЫ МОЖЕТЕ взять</a:t>
            </a:r>
          </a:p>
          <a:p>
            <a:pPr marL="0" indent="0">
              <a:buNone/>
            </a:pPr>
            <a:endParaRPr lang="en-US" sz="1600" dirty="0"/>
          </a:p>
          <a:p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dirty="0"/>
              <a:t>И так …..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885642849"/>
              </p:ext>
            </p:extLst>
          </p:nvPr>
        </p:nvGraphicFramePr>
        <p:xfrm>
          <a:off x="5083017" y="91884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875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145" y="207849"/>
            <a:ext cx="10972800" cy="557438"/>
          </a:xfrm>
        </p:spPr>
        <p:txBody>
          <a:bodyPr>
            <a:noAutofit/>
          </a:bodyPr>
          <a:lstStyle/>
          <a:p>
            <a:pPr algn="ctr"/>
            <a:r>
              <a:rPr lang="ru-RU" sz="4267" dirty="0"/>
              <a:t>Две методики расчета рынка</a:t>
            </a:r>
            <a:endParaRPr lang="en-US" sz="4267" dirty="0"/>
          </a:p>
        </p:txBody>
      </p:sp>
      <p:sp>
        <p:nvSpPr>
          <p:cNvPr id="6" name="TextBox 5"/>
          <p:cNvSpPr txBox="1"/>
          <p:nvPr/>
        </p:nvSpPr>
        <p:spPr>
          <a:xfrm>
            <a:off x="652659" y="1028522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ore Sans NR 35 Light"/>
                <a:cs typeface="Core Sans NR 35 Light"/>
              </a:rPr>
              <a:t>СВЕРХУ ВНИЗ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9335" y="1101231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ore Sans NR 35 Light"/>
                <a:cs typeface="Core Sans NR 35 Light"/>
              </a:rPr>
              <a:t>СНИЗУ ВВЕРХ</a:t>
            </a:r>
          </a:p>
        </p:txBody>
      </p:sp>
      <p:sp>
        <p:nvSpPr>
          <p:cNvPr id="4" name="Блок-схема: объединение 3"/>
          <p:cNvSpPr/>
          <p:nvPr/>
        </p:nvSpPr>
        <p:spPr>
          <a:xfrm>
            <a:off x="1493605" y="1952197"/>
            <a:ext cx="4234565" cy="2891407"/>
          </a:xfrm>
          <a:prstGeom prst="flowChartMerg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объединение 8"/>
          <p:cNvSpPr/>
          <p:nvPr/>
        </p:nvSpPr>
        <p:spPr>
          <a:xfrm flipV="1">
            <a:off x="6353289" y="1825951"/>
            <a:ext cx="4544841" cy="2828033"/>
          </a:xfrm>
          <a:prstGeom prst="flowChartMerg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207627" y="2091928"/>
            <a:ext cx="296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8000*32000=256 млн. тенге 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289546" y="1946692"/>
            <a:ext cx="958629" cy="543208"/>
          </a:xfrm>
          <a:prstGeom prst="wedgeRectCallout">
            <a:avLst>
              <a:gd name="adj1" fmla="val 97219"/>
              <a:gd name="adj2" fmla="val -2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ТАМ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79015" y="2890221"/>
            <a:ext cx="296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8000*30%*32000=76,8 млн. тенге </a:t>
            </a: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289546" y="3049568"/>
            <a:ext cx="958629" cy="543208"/>
          </a:xfrm>
          <a:prstGeom prst="wedgeRectCallout">
            <a:avLst>
              <a:gd name="adj1" fmla="val 97219"/>
              <a:gd name="adj2" fmla="val -2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</a:t>
            </a:r>
            <a:endParaRPr lang="ru-RU" dirty="0"/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289546" y="4110776"/>
            <a:ext cx="958629" cy="543208"/>
          </a:xfrm>
          <a:prstGeom prst="wedgeRectCallout">
            <a:avLst>
              <a:gd name="adj1" fmla="val 97219"/>
              <a:gd name="adj2" fmla="val -2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279015" y="3948374"/>
            <a:ext cx="296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76,8 </a:t>
            </a:r>
            <a:r>
              <a:rPr lang="ru-RU" dirty="0" err="1"/>
              <a:t>млн.тенге</a:t>
            </a:r>
            <a:r>
              <a:rPr lang="ru-RU" dirty="0"/>
              <a:t> * 20%</a:t>
            </a:r>
            <a:r>
              <a:rPr lang="ru-RU" sz="1400" dirty="0">
                <a:solidFill>
                  <a:srgbClr val="FF0000"/>
                </a:solidFill>
              </a:rPr>
              <a:t>!</a:t>
            </a:r>
            <a:r>
              <a:rPr lang="ru-RU" dirty="0"/>
              <a:t> = 15,36 млн. тенге 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1274144" y="2641206"/>
            <a:ext cx="4689004" cy="9833"/>
          </a:xfrm>
          <a:prstGeom prst="line">
            <a:avLst/>
          </a:prstGeom>
          <a:ln w="60325">
            <a:solidFill>
              <a:schemeClr val="accent1">
                <a:lumMod val="20000"/>
                <a:lumOff val="80000"/>
                <a:alpha val="97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1327844" y="3685085"/>
            <a:ext cx="4689004" cy="9833"/>
          </a:xfrm>
          <a:prstGeom prst="line">
            <a:avLst/>
          </a:prstGeom>
          <a:ln w="60325">
            <a:solidFill>
              <a:schemeClr val="accent1">
                <a:lumMod val="20000"/>
                <a:lumOff val="80000"/>
                <a:alpha val="97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ашивка 22"/>
          <p:cNvSpPr/>
          <p:nvPr/>
        </p:nvSpPr>
        <p:spPr>
          <a:xfrm rot="5400000">
            <a:off x="576215" y="3621253"/>
            <a:ext cx="369329" cy="46104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 rot="5400000">
            <a:off x="604618" y="2539211"/>
            <a:ext cx="369329" cy="46104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2796" y="5251465"/>
            <a:ext cx="568425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1300" dirty="0">
                <a:solidFill>
                  <a:srgbClr val="000000"/>
                </a:solidFill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В этом подходе берут доступные аналитические данные о рынке в целом «отрезают» части, которые не относятся к нижестоящему показателю. </a:t>
            </a:r>
          </a:p>
          <a:p>
            <a:r>
              <a:rPr lang="ru-RU" sz="1300" dirty="0">
                <a:solidFill>
                  <a:srgbClr val="FF0000"/>
                </a:solidFill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При этом важно!</a:t>
            </a:r>
          </a:p>
          <a:p>
            <a:pPr marL="285750" indent="-285750">
              <a:buFontTx/>
              <a:buChar char="–"/>
              <a:tabLst>
                <a:tab pos="180975" algn="l"/>
              </a:tabLst>
            </a:pPr>
            <a:r>
              <a:rPr lang="ru-RU" sz="1300" dirty="0">
                <a:solidFill>
                  <a:srgbClr val="000000"/>
                </a:solidFill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использовать достоверные и актуальные источники информации;</a:t>
            </a:r>
          </a:p>
          <a:p>
            <a:pPr marL="285750" indent="-285750">
              <a:buFontTx/>
              <a:buChar char="–"/>
              <a:tabLst>
                <a:tab pos="180975" algn="l"/>
              </a:tabLst>
            </a:pPr>
            <a:r>
              <a:rPr lang="ru-RU" sz="1300" dirty="0">
                <a:solidFill>
                  <a:srgbClr val="000000"/>
                </a:solidFill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понимать, как сегментировать рынок в случае, если нет прямых исследований для расчёта метрики.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24284" y="4276754"/>
            <a:ext cx="1949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</a:rPr>
              <a:t>! – из доступных источников известно, что на рынке кроме еще 4 конкурента с аналогичным журналом (100%/5)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2741" y="1895130"/>
            <a:ext cx="296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32000*80 = 2,56 млн. тенге </a:t>
            </a:r>
          </a:p>
        </p:txBody>
      </p:sp>
      <p:sp>
        <p:nvSpPr>
          <p:cNvPr id="28" name="Прямоугольная выноска 27"/>
          <p:cNvSpPr/>
          <p:nvPr/>
        </p:nvSpPr>
        <p:spPr>
          <a:xfrm>
            <a:off x="6714032" y="1297474"/>
            <a:ext cx="1325446" cy="493888"/>
          </a:xfrm>
          <a:prstGeom prst="wedgeRectCallout">
            <a:avLst>
              <a:gd name="adj1" fmla="val 65318"/>
              <a:gd name="adj2" fmla="val 88164"/>
            </a:avLst>
          </a:prstGeom>
          <a:noFill/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Каждый сотый из общего числа (8000) оформляет подписку </a:t>
            </a:r>
          </a:p>
        </p:txBody>
      </p:sp>
      <p:sp>
        <p:nvSpPr>
          <p:cNvPr id="29" name="Прямоугольная выноска 28"/>
          <p:cNvSpPr/>
          <p:nvPr/>
        </p:nvSpPr>
        <p:spPr>
          <a:xfrm>
            <a:off x="11074543" y="1825951"/>
            <a:ext cx="958629" cy="355894"/>
          </a:xfrm>
          <a:prstGeom prst="wedgeRectCallout">
            <a:avLst>
              <a:gd name="adj1" fmla="val -119053"/>
              <a:gd name="adj2" fmla="val 15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</a:t>
            </a:r>
            <a:endParaRPr lang="ru-RU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6513580" y="2441384"/>
            <a:ext cx="4689004" cy="9833"/>
          </a:xfrm>
          <a:prstGeom prst="line">
            <a:avLst/>
          </a:prstGeom>
          <a:ln w="60325">
            <a:solidFill>
              <a:schemeClr val="accent1">
                <a:lumMod val="20000"/>
                <a:lumOff val="80000"/>
                <a:alpha val="97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312741" y="2547511"/>
            <a:ext cx="302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8000*30%*32000 = 76,8 млн. тенге </a:t>
            </a:r>
          </a:p>
        </p:txBody>
      </p:sp>
      <p:sp>
        <p:nvSpPr>
          <p:cNvPr id="34" name="Прямоугольная выноска 33"/>
          <p:cNvSpPr/>
          <p:nvPr/>
        </p:nvSpPr>
        <p:spPr>
          <a:xfrm>
            <a:off x="11126405" y="2626463"/>
            <a:ext cx="958629" cy="380286"/>
          </a:xfrm>
          <a:prstGeom prst="wedgeRectCallout">
            <a:avLst>
              <a:gd name="adj1" fmla="val -131330"/>
              <a:gd name="adj2" fmla="val -2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376755" y="3562281"/>
            <a:ext cx="296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8000*32000=256 млн. тенге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2740" y="4237624"/>
            <a:ext cx="3388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10400</a:t>
            </a:r>
            <a:r>
              <a:rPr lang="ru-RU" dirty="0"/>
              <a:t>*32000=333 млн. тенге </a:t>
            </a:r>
          </a:p>
        </p:txBody>
      </p:sp>
      <p:sp>
        <p:nvSpPr>
          <p:cNvPr id="39" name="Прямоугольная выноска 38"/>
          <p:cNvSpPr/>
          <p:nvPr/>
        </p:nvSpPr>
        <p:spPr>
          <a:xfrm>
            <a:off x="11126406" y="3462654"/>
            <a:ext cx="958629" cy="369556"/>
          </a:xfrm>
          <a:prstGeom prst="wedgeRectCallout">
            <a:avLst>
              <a:gd name="adj1" fmla="val -116219"/>
              <a:gd name="adj2" fmla="val -10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ТАМ</a:t>
            </a:r>
          </a:p>
        </p:txBody>
      </p:sp>
      <p:sp>
        <p:nvSpPr>
          <p:cNvPr id="40" name="Прямоугольная выноска 39"/>
          <p:cNvSpPr/>
          <p:nvPr/>
        </p:nvSpPr>
        <p:spPr>
          <a:xfrm>
            <a:off x="11126406" y="4276754"/>
            <a:ext cx="958629" cy="566850"/>
          </a:xfrm>
          <a:prstGeom prst="wedgeRectCallout">
            <a:avLst>
              <a:gd name="adj1" fmla="val -116219"/>
              <a:gd name="adj2" fmla="val -10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РАМ </a:t>
            </a:r>
            <a:r>
              <a:rPr lang="ru-RU" sz="1000" dirty="0">
                <a:solidFill>
                  <a:srgbClr val="FF0000"/>
                </a:solidFill>
              </a:rPr>
              <a:t>через 3 года</a:t>
            </a:r>
          </a:p>
        </p:txBody>
      </p:sp>
      <p:sp>
        <p:nvSpPr>
          <p:cNvPr id="41" name="Нашивка 40"/>
          <p:cNvSpPr/>
          <p:nvPr/>
        </p:nvSpPr>
        <p:spPr>
          <a:xfrm rot="5400000">
            <a:off x="11469952" y="3826698"/>
            <a:ext cx="369329" cy="46104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Нашивка 41"/>
          <p:cNvSpPr/>
          <p:nvPr/>
        </p:nvSpPr>
        <p:spPr>
          <a:xfrm rot="5400000">
            <a:off x="11452267" y="2990998"/>
            <a:ext cx="369329" cy="46104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Нашивка 42"/>
          <p:cNvSpPr/>
          <p:nvPr/>
        </p:nvSpPr>
        <p:spPr>
          <a:xfrm rot="5400000">
            <a:off x="11408733" y="2179820"/>
            <a:ext cx="369329" cy="46104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388814" y="4069869"/>
            <a:ext cx="4689004" cy="9833"/>
          </a:xfrm>
          <a:prstGeom prst="line">
            <a:avLst/>
          </a:prstGeom>
          <a:ln w="60325">
            <a:solidFill>
              <a:schemeClr val="accent1">
                <a:lumMod val="20000"/>
                <a:lumOff val="80000"/>
                <a:alpha val="97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6353289" y="3329671"/>
            <a:ext cx="4689004" cy="9833"/>
          </a:xfrm>
          <a:prstGeom prst="line">
            <a:avLst/>
          </a:prstGeom>
          <a:ln w="60325">
            <a:solidFill>
              <a:schemeClr val="accent1">
                <a:lumMod val="20000"/>
                <a:lumOff val="80000"/>
                <a:alpha val="97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ая выноска 45"/>
          <p:cNvSpPr/>
          <p:nvPr/>
        </p:nvSpPr>
        <p:spPr>
          <a:xfrm>
            <a:off x="6406214" y="4594705"/>
            <a:ext cx="1941081" cy="493888"/>
          </a:xfrm>
          <a:prstGeom prst="wedgeRectCallout">
            <a:avLst>
              <a:gd name="adj1" fmla="val 20453"/>
              <a:gd name="adj2" fmla="val -63984"/>
            </a:avLst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 стране число мед. организации растёт на 10%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270040" y="5325872"/>
            <a:ext cx="58631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 fontAlgn="base">
              <a:spcAft>
                <a:spcPts val="0"/>
              </a:spcAft>
            </a:pPr>
            <a:r>
              <a:rPr lang="ru-RU" sz="1300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Метод используют, когда уже протестировали гипотезы и у компании </a:t>
            </a:r>
            <a:r>
              <a:rPr lang="ru-RU" sz="1300" b="1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есть данные о воронке продаж</a:t>
            </a:r>
            <a:r>
              <a:rPr lang="ru-RU" sz="1300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. Маркетолог знает конверсию, расходы на продажу и другие необходимые показатели.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 fontAlgn="base">
              <a:spcAft>
                <a:spcPts val="0"/>
              </a:spcAft>
            </a:pPr>
            <a:r>
              <a:rPr lang="ru-RU" sz="1300" dirty="0">
                <a:solidFill>
                  <a:srgbClr val="000000"/>
                </a:solidFill>
                <a:effectLst/>
                <a:latin typeface="stk"/>
                <a:ea typeface="Times New Roman" panose="02020603050405020304" pitchFamily="18" charset="0"/>
                <a:cs typeface="Arial" panose="020B0604020202020204" pitchFamily="34" charset="0"/>
              </a:rPr>
              <a:t>Расчёт метрик начинают с уже известных показателей проекта. Сначала считают SOM, потом переходят к SAM, TAM и PAM. Обычно метод «снизу вверх» даёт меньшие цифры, чем «сверху вниз».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52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11" y="2255428"/>
            <a:ext cx="2664728" cy="1595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6652"/>
            <a:ext cx="10972800" cy="502109"/>
          </a:xfrm>
        </p:spPr>
        <p:txBody>
          <a:bodyPr>
            <a:noAutofit/>
          </a:bodyPr>
          <a:lstStyle/>
          <a:p>
            <a:r>
              <a:rPr lang="ru-RU" sz="3600" dirty="0"/>
              <a:t>Вторичные данные проекта «съедобная посуда»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211" y="1039763"/>
            <a:ext cx="10972800" cy="5257799"/>
          </a:xfrm>
        </p:spPr>
        <p:txBody>
          <a:bodyPr>
            <a:normAutofit fontScale="85000" lnSpcReduction="20000"/>
          </a:bodyPr>
          <a:lstStyle/>
          <a:p>
            <a:r>
              <a:rPr lang="ru-RU" sz="2000" b="1" dirty="0"/>
              <a:t>Производство съедобной посуды "</a:t>
            </a:r>
            <a:r>
              <a:rPr lang="ru-RU" sz="2000" b="1" dirty="0" err="1"/>
              <a:t>Eco</a:t>
            </a:r>
            <a:r>
              <a:rPr lang="ru-RU" sz="2000" b="1" dirty="0"/>
              <a:t> </a:t>
            </a:r>
            <a:r>
              <a:rPr lang="ru-RU" sz="2000" b="1" dirty="0" err="1"/>
              <a:t>Eat</a:t>
            </a:r>
            <a:r>
              <a:rPr lang="ru-RU" sz="2000" b="1" dirty="0"/>
              <a:t>» </a:t>
            </a:r>
            <a:r>
              <a:rPr lang="en-US" sz="2000" dirty="0">
                <a:hlinkClick r:id="rId4"/>
              </a:rPr>
              <a:t>https://entrepreneur.saby.kz/projects/2019/4379</a:t>
            </a:r>
            <a:endParaRPr lang="ru-RU" sz="2000" dirty="0"/>
          </a:p>
          <a:p>
            <a:r>
              <a:rPr lang="ru-RU" sz="2000" dirty="0">
                <a:hlinkClick r:id="rId5"/>
              </a:rPr>
              <a:t> </a:t>
            </a:r>
            <a:r>
              <a:rPr lang="ru-RU" sz="2000" b="1" dirty="0" err="1"/>
              <a:t>Исследовательско</a:t>
            </a:r>
            <a:r>
              <a:rPr lang="ru-RU" sz="2000" b="1" dirty="0"/>
              <a:t> - творческий проект "Съедобная посуда"  </a:t>
            </a:r>
            <a:r>
              <a:rPr lang="en-US" sz="2000" dirty="0">
                <a:hlinkClick r:id="rId5"/>
              </a:rPr>
              <a:t>https://infourok.ru/issledovatelsko-tvorcheskij-proekt-sedobnaya-posuda-4029801.html</a:t>
            </a:r>
            <a:endParaRPr lang="ru-RU" sz="2000" dirty="0"/>
          </a:p>
          <a:p>
            <a:r>
              <a:rPr lang="ru-RU" sz="2000" dirty="0"/>
              <a:t>дизайнер Гек </a:t>
            </a:r>
            <a:r>
              <a:rPr lang="ru-RU" sz="2000" dirty="0" err="1"/>
              <a:t>Воутерс</a:t>
            </a:r>
            <a:r>
              <a:rPr lang="ru-RU" sz="2000" dirty="0"/>
              <a:t>   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b="1" dirty="0"/>
              <a:t>Презентация на тему: Съедобная посуда, как вид экологического бизнеса</a:t>
            </a:r>
          </a:p>
          <a:p>
            <a:pPr marL="0" indent="0">
              <a:buNone/>
            </a:pPr>
            <a:r>
              <a:rPr lang="ru-RU" sz="2000" dirty="0">
                <a:hlinkClick r:id="rId6"/>
              </a:rPr>
              <a:t> </a:t>
            </a:r>
            <a:r>
              <a:rPr lang="en-US" sz="2000" dirty="0">
                <a:hlinkClick r:id="rId6"/>
              </a:rPr>
              <a:t>https://slide-share.ru/sedobnaya-posuda-kak-vid-ehkologicheskogo-biznesa-401645</a:t>
            </a:r>
            <a:r>
              <a:rPr lang="ru-RU" sz="2000" dirty="0"/>
              <a:t> </a:t>
            </a:r>
          </a:p>
          <a:p>
            <a:r>
              <a:rPr lang="ru-RU" sz="2000" dirty="0"/>
              <a:t>Исследовательский проект "Съедобная посуда, как уменьшение экологических проблем"</a:t>
            </a:r>
          </a:p>
          <a:p>
            <a:pPr marL="0" indent="0">
              <a:buNone/>
            </a:pPr>
            <a:r>
              <a:rPr lang="ru-RU" sz="2000" dirty="0">
                <a:hlinkClick r:id="rId7"/>
              </a:rPr>
              <a:t> </a:t>
            </a:r>
            <a:r>
              <a:rPr lang="en-US" sz="2000" dirty="0">
                <a:hlinkClick r:id="rId7"/>
              </a:rPr>
              <a:t>https://nsportal.ru/nachalnaya-shkola/zdorovyy-obraz-zhizni/2020/06/05/issledovatelskiy-proekt-sedobnaya-posuda-ka</a:t>
            </a:r>
            <a:endParaRPr lang="ru-RU" sz="2000" dirty="0">
              <a:hlinkClick r:id="rId7"/>
            </a:endParaRPr>
          </a:p>
          <a:p>
            <a:r>
              <a:rPr lang="ru-RU" sz="1600" b="1" dirty="0"/>
              <a:t>Бизнес идея производства съедобной посуды в 2022 году</a:t>
            </a:r>
          </a:p>
          <a:p>
            <a:pPr marL="0" indent="0">
              <a:buNone/>
            </a:pPr>
            <a:r>
              <a:rPr lang="en-US" sz="2000" dirty="0">
                <a:hlinkClick r:id="rId7"/>
              </a:rPr>
              <a:t>https://realybiz.ru/idei/biznes-ideya-proizvodstva-sedobnoj-posudyk</a:t>
            </a:r>
            <a:r>
              <a:rPr lang="ru-RU" sz="2000" dirty="0"/>
              <a:t> </a:t>
            </a:r>
          </a:p>
        </p:txBody>
      </p:sp>
      <p:pic>
        <p:nvPicPr>
          <p:cNvPr id="1026" name="Picture 2" descr="Съедобная посуда на любой вкус | Журнал Ярмарки Мастеров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73" y="2204115"/>
            <a:ext cx="2686050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391" y="2204115"/>
            <a:ext cx="2566642" cy="17008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19302" y="2255428"/>
            <a:ext cx="2480495" cy="165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93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1957</TotalTime>
  <Words>1470</Words>
  <Application>Microsoft Office PowerPoint</Application>
  <PresentationFormat>Широкоэкранный</PresentationFormat>
  <Paragraphs>150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Core Sans NR 35 Light</vt:lpstr>
      <vt:lpstr>stk</vt:lpstr>
      <vt:lpstr>Times New Roman</vt:lpstr>
      <vt:lpstr>Wingdings</vt:lpstr>
      <vt:lpstr>Тема Office</vt:lpstr>
      <vt:lpstr>1_Тема Office</vt:lpstr>
      <vt:lpstr>2_Тема Office</vt:lpstr>
      <vt:lpstr>3_Тема Office</vt:lpstr>
      <vt:lpstr>Ёмкость рынка </vt:lpstr>
      <vt:lpstr>Зачем нужно оценивать рынок?</vt:lpstr>
      <vt:lpstr>А есть ли у вас рынок чтобы заработать  100 миллионов ?</vt:lpstr>
      <vt:lpstr>1 шаг. Расчет РАМ (Potential Available Market) –  потенциально доступный рынок </vt:lpstr>
      <vt:lpstr>2 шаг. Расчет ТАМ (Total Addressable Market)  — общий объём рынка </vt:lpstr>
      <vt:lpstr>3 шаг. Расчет SAM (Served/Serviceable Available Market)  — доступный объём рынка</vt:lpstr>
      <vt:lpstr>4 шаг. Расчет SOM (Serviceable &amp; Obtainable Market)  — реально достижимый объём рынка</vt:lpstr>
      <vt:lpstr>И так …..</vt:lpstr>
      <vt:lpstr>Две методики расчета рынка</vt:lpstr>
      <vt:lpstr>Вторичные данные проекта «съедобная посуда»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Ёмкость рынка </dc:title>
  <dc:creator>Альфия Закимова</dc:creator>
  <cp:lastModifiedBy>HUAWEI</cp:lastModifiedBy>
  <cp:revision>51</cp:revision>
  <cp:lastPrinted>2022-10-14T10:17:05Z</cp:lastPrinted>
  <dcterms:created xsi:type="dcterms:W3CDTF">2022-10-13T03:43:31Z</dcterms:created>
  <dcterms:modified xsi:type="dcterms:W3CDTF">2024-09-17T09:40:39Z</dcterms:modified>
</cp:coreProperties>
</file>